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A272DC4-6E94-0144-9471-F1C13115F61D}">
          <p14:sldIdLst>
            <p14:sldId id="276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Section sans titre" id="{03DDD40B-3CCD-3D4A-8DB3-0551A54E338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293"/>
  </p:normalViewPr>
  <p:slideViewPr>
    <p:cSldViewPr snapToGrid="0" snapToObjects="1">
      <p:cViewPr varScale="1">
        <p:scale>
          <a:sx n="88" d="100"/>
          <a:sy n="88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B4C5CF-EBE3-B644-87AF-B7EA244F4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8BBC34-8E49-3A48-81A4-620443335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F761DC-627D-7644-B9C3-4001F21BA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8CFB47-2C9E-C644-97CC-419C2FF7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B039DD-CE8B-874C-946E-053F4128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22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98833-C827-104A-A3CE-6F5BD007F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6CD12E-A6DE-BB42-BF0F-E613BE028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8B1836-DBF5-8545-916F-D761CB1A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47CA29-5EDA-0441-90B2-BA406EAC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CC0535-3C93-0B47-9C11-18F823B2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66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17C968E-7A2B-8F40-9EE7-FB0363319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6BB6FC-CF76-DB49-8ECA-AC3F19549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650783-B195-DB41-8A36-D6E1686F1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CF30B6-27BE-F04E-9267-E00CB512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CF5E45-FA0D-D54D-B28A-9F2F3072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5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232BDD-CA08-B84F-848C-91272A0B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9C7D08-95AD-8143-9E4F-A726ABC34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F2D237-2AD8-6A4E-AD7C-9C124AE6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6D47E2-5367-AD48-8851-5B882D7F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4B1F-4F89-E14A-B3B3-055811F4C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18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3148FB-B4D6-AD41-9048-08B956DCB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909D96-E827-1443-9C04-9048B7CA2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CF6AEE-4A16-EF4E-9A8C-9FDD292CD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51B771-FCED-AC45-9D3D-A7460AF4A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978377-DC1A-E245-B8FA-DF7F77689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02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1CEDE-4244-8C48-8685-F0FD00EDD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C40BAD-0C53-C947-B8E2-28BDD88E7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5E7609-DC6C-3845-B8FE-684A1FB34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7B39F1-1619-BE47-949F-4628AAFB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0C80EA-C15F-D544-AABD-D5ACF26B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23D353-A646-B942-90FD-34DB3BBF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16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82AEF7-F682-5044-8328-236F03C5B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C2D767-639D-1B46-96C6-62EE83663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73C783-76DA-A048-8DC4-D64A907B5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22B4CC-2136-7A43-B87D-A8D7BCC71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8EB2C0-6A81-A142-9F75-DFD96AD87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4E601-8E29-0840-947E-7051E7EFA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1F8DEB-E2DA-BC40-98F5-4AACB819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3C3EC0-9397-884C-84BA-F0AC3EC22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38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B5F0D3-339A-D046-9F99-9D7B14C73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B2B84E-6F2E-BA4D-B9F2-9C8B3E5E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86ECAE5-7E56-4843-BB98-0852BBBE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2FCF68-69F6-6043-A292-79C4E74A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72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03269E0-C8D2-F14A-A3C1-6E09AAE38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13E806-39E0-B540-823B-D76202BD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78F31B-E8D8-3D46-B451-D88F3390F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7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2A422-6302-DE48-9BB6-D941A4E4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B0D67E-1113-E342-B380-C1FF821A4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D622EE-DC36-BD4F-AF27-748A6DE42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2B08DD-3073-E844-98EA-F5AAD3A9C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F02E67-D657-D642-BB19-4D3C1079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C562BC-BF48-6549-8B13-146553E4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04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11325F-524D-CE44-A96D-8DFB73D90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1A34B8-5512-7044-B0CE-89BD0B885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D9599A-C266-434F-83E7-C7191C218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8950AD-65DF-024E-B341-56CD57FD9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C92052-C43B-C844-AF34-10315306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CFFD72-CF3E-7D44-8544-51F51806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11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2203363-262C-1146-858B-224922648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9EA559-11AE-8A40-82C3-2AA8D4CE7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7E911A-B805-3148-A069-477BFCE745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8B26E-5A19-C647-8F3F-8507C5899BC8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A0F6C2-3ACA-BC4F-B7EB-A4C900A13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C38769-8ADB-A046-AF53-26C6D8CA4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BEF4-E22F-4349-8F8F-538CEA7098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45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893993-4F8D-0143-8072-BD027A1DE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1826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6000" dirty="0" err="1"/>
              <a:t>Weird</a:t>
            </a:r>
            <a:r>
              <a:rPr lang="fr-FR" sz="6000"/>
              <a:t> Animal Quiz 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3008306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D7604FC-59FD-5942-8AA5-10FC63145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901" y="608173"/>
            <a:ext cx="7888143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Sharks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....</a:t>
            </a:r>
          </a:p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Take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care of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their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skin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Put on fin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varnish</a:t>
            </a:r>
            <a:endParaRPr lang="fr-FR" altLang="fr-FR" sz="2400" dirty="0">
              <a:solidFill>
                <a:srgbClr val="151515"/>
              </a:solidFill>
              <a:latin typeface="+mn-lt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Chew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algae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like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gum</a:t>
            </a:r>
            <a:br>
              <a:rPr kumimoji="0" lang="fr-FR" altLang="fr-FR" sz="1500" b="0" i="0" u="none" strike="noStrike" cap="none" normalizeH="0" baseline="0" dirty="0">
                <a:ln>
                  <a:noFill/>
                </a:ln>
                <a:solidFill>
                  <a:srgbClr val="151515"/>
                </a:solidFill>
                <a:effectLst/>
                <a:latin typeface="+mn-lt"/>
                <a:cs typeface="Arial" panose="020B0604020202020204" pitchFamily="34" charset="0"/>
              </a:rPr>
            </a:br>
            <a:endParaRPr kumimoji="0" lang="fr-FR" altLang="fr-FR" sz="1500" b="0" i="0" u="none" strike="noStrike" cap="none" normalizeH="0" baseline="0" dirty="0">
              <a:ln>
                <a:noFill/>
              </a:ln>
              <a:solidFill>
                <a:srgbClr val="151515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146" name="Picture 2" descr="/var/folders/6w/6lxdfq_91bx8vfn4qk_d_p9w0000gn/T/com.microsoft.Powerpoint/WebArchiveCopyPasteTempFiles/quiz12-4.jpg">
            <a:extLst>
              <a:ext uri="{FF2B5EF4-FFF2-40B4-BE49-F238E27FC236}">
                <a16:creationId xmlns:a16="http://schemas.microsoft.com/office/drawing/2014/main" id="{86459EB4-7433-2E4F-82EB-FE77653D7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363" y="2071687"/>
            <a:ext cx="2668003" cy="282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704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E23735-DCA8-0E44-9048-C5C5EFFD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 err="1">
                <a:latin typeface="+mn-lt"/>
              </a:rPr>
              <a:t>Answer</a:t>
            </a:r>
            <a:r>
              <a:rPr lang="fr-CA" b="1" dirty="0">
                <a:latin typeface="+mn-lt"/>
              </a:rPr>
              <a:t>: </a:t>
            </a:r>
            <a:r>
              <a:rPr lang="fr-FR" altLang="fr-FR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Take</a:t>
            </a:r>
            <a:r>
              <a:rPr lang="fr-FR" altLang="fr-FR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care of </a:t>
            </a:r>
            <a:r>
              <a:rPr lang="fr-FR" altLang="fr-FR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their</a:t>
            </a:r>
            <a:r>
              <a:rPr lang="fr-FR" altLang="fr-FR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skin</a:t>
            </a:r>
            <a:br>
              <a:rPr lang="fr-FR" altLang="fr-FR" dirty="0">
                <a:solidFill>
                  <a:srgbClr val="151515"/>
                </a:solidFill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7B40E0-FA1F-9149-8B94-04FD9AC7B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err="1"/>
              <a:t>After</a:t>
            </a:r>
            <a:r>
              <a:rPr lang="fr-CA" dirty="0"/>
              <a:t> a five-</a:t>
            </a:r>
            <a:r>
              <a:rPr lang="fr-CA" dirty="0" err="1"/>
              <a:t>year</a:t>
            </a:r>
            <a:r>
              <a:rPr lang="fr-CA" dirty="0"/>
              <a:t> </a:t>
            </a:r>
            <a:r>
              <a:rPr lang="fr-CA" dirty="0" err="1"/>
              <a:t>study</a:t>
            </a:r>
            <a:r>
              <a:rPr lang="fr-CA" dirty="0"/>
              <a:t>, </a:t>
            </a:r>
            <a:r>
              <a:rPr lang="fr-CA" dirty="0" err="1"/>
              <a:t>scientists</a:t>
            </a:r>
            <a:r>
              <a:rPr lang="fr-CA" dirty="0"/>
              <a:t> </a:t>
            </a:r>
            <a:r>
              <a:rPr lang="fr-CA" dirty="0" err="1"/>
              <a:t>confirmed</a:t>
            </a:r>
            <a:r>
              <a:rPr lang="fr-CA" dirty="0"/>
              <a:t> </a:t>
            </a:r>
            <a:r>
              <a:rPr lang="fr-CA" dirty="0" err="1"/>
              <a:t>that</a:t>
            </a:r>
            <a:r>
              <a:rPr lang="fr-CA" dirty="0"/>
              <a:t> </a:t>
            </a:r>
            <a:r>
              <a:rPr lang="fr-CA" dirty="0" err="1"/>
              <a:t>sharks</a:t>
            </a:r>
            <a:r>
              <a:rPr lang="fr-CA" dirty="0"/>
              <a:t> </a:t>
            </a:r>
            <a:r>
              <a:rPr lang="fr-CA" dirty="0" err="1"/>
              <a:t>regularly</a:t>
            </a:r>
            <a:r>
              <a:rPr lang="fr-CA" dirty="0"/>
              <a:t> </a:t>
            </a:r>
            <a:r>
              <a:rPr lang="fr-CA" dirty="0" err="1"/>
              <a:t>visit</a:t>
            </a:r>
            <a:r>
              <a:rPr lang="fr-CA" dirty="0"/>
              <a:t> the </a:t>
            </a:r>
            <a:r>
              <a:rPr lang="fr-CA" dirty="0" err="1"/>
              <a:t>cleaning</a:t>
            </a:r>
            <a:r>
              <a:rPr lang="fr-CA" dirty="0"/>
              <a:t> 10 cm long </a:t>
            </a:r>
            <a:r>
              <a:rPr lang="fr-CA" dirty="0" err="1"/>
              <a:t>fish</a:t>
            </a:r>
            <a:r>
              <a:rPr lang="fr-CA" dirty="0"/>
              <a:t> </a:t>
            </a:r>
            <a:r>
              <a:rPr lang="fr-CA" dirty="0" err="1"/>
              <a:t>that</a:t>
            </a:r>
            <a:r>
              <a:rPr lang="fr-CA" dirty="0"/>
              <a:t> </a:t>
            </a:r>
            <a:r>
              <a:rPr lang="fr-CA" dirty="0" err="1"/>
              <a:t>remove</a:t>
            </a:r>
            <a:r>
              <a:rPr lang="fr-CA" dirty="0"/>
              <a:t> </a:t>
            </a:r>
            <a:r>
              <a:rPr lang="fr-CA" dirty="0" err="1"/>
              <a:t>dead</a:t>
            </a:r>
            <a:r>
              <a:rPr lang="fr-CA" dirty="0"/>
              <a:t> skin and parasites. Duration of </a:t>
            </a:r>
            <a:r>
              <a:rPr lang="fr-CA" dirty="0" err="1"/>
              <a:t>treatment</a:t>
            </a:r>
            <a:r>
              <a:rPr lang="fr-CA" dirty="0"/>
              <a:t>: 45 minutes per </a:t>
            </a:r>
            <a:r>
              <a:rPr lang="fr-CA" dirty="0" err="1"/>
              <a:t>shark</a:t>
            </a:r>
            <a:r>
              <a:rPr lang="fr-CA" dirty="0"/>
              <a:t>. </a:t>
            </a:r>
            <a:r>
              <a:rPr lang="fr-CA" dirty="0" err="1"/>
              <a:t>These</a:t>
            </a:r>
            <a:r>
              <a:rPr lang="fr-CA" dirty="0"/>
              <a:t> </a:t>
            </a:r>
            <a:r>
              <a:rPr lang="fr-CA" dirty="0" err="1"/>
              <a:t>fish</a:t>
            </a:r>
            <a:r>
              <a:rPr lang="fr-CA" dirty="0"/>
              <a:t> </a:t>
            </a:r>
            <a:r>
              <a:rPr lang="fr-CA" dirty="0" err="1"/>
              <a:t>also</a:t>
            </a:r>
            <a:r>
              <a:rPr lang="fr-CA" dirty="0"/>
              <a:t> have a real "beauty salon" in </a:t>
            </a:r>
            <a:r>
              <a:rPr lang="fr-CA" dirty="0" err="1"/>
              <a:t>their</a:t>
            </a:r>
            <a:r>
              <a:rPr lang="fr-CA" dirty="0"/>
              <a:t> </a:t>
            </a:r>
            <a:r>
              <a:rPr lang="fr-CA" dirty="0" err="1"/>
              <a:t>reef</a:t>
            </a:r>
            <a:r>
              <a:rPr lang="fr-CA" dirty="0"/>
              <a:t>! </a:t>
            </a:r>
            <a:r>
              <a:rPr lang="fr-CA" dirty="0" err="1"/>
              <a:t>They</a:t>
            </a:r>
            <a:r>
              <a:rPr lang="fr-CA" dirty="0"/>
              <a:t> </a:t>
            </a:r>
            <a:r>
              <a:rPr lang="fr-CA" dirty="0" err="1"/>
              <a:t>receive</a:t>
            </a:r>
            <a:r>
              <a:rPr lang="fr-CA" dirty="0"/>
              <a:t> a </a:t>
            </a:r>
            <a:r>
              <a:rPr lang="fr-CA" dirty="0" err="1"/>
              <a:t>wide</a:t>
            </a:r>
            <a:r>
              <a:rPr lang="fr-CA" dirty="0"/>
              <a:t> </a:t>
            </a:r>
            <a:r>
              <a:rPr lang="fr-CA" dirty="0" err="1"/>
              <a:t>variety</a:t>
            </a:r>
            <a:r>
              <a:rPr lang="fr-CA" dirty="0"/>
              <a:t> of </a:t>
            </a:r>
            <a:r>
              <a:rPr lang="fr-CA" dirty="0" err="1"/>
              <a:t>fish</a:t>
            </a:r>
            <a:r>
              <a:rPr lang="fr-CA" dirty="0"/>
              <a:t>. </a:t>
            </a:r>
            <a:r>
              <a:rPr lang="fr-CA" dirty="0" err="1"/>
              <a:t>They</a:t>
            </a:r>
            <a:r>
              <a:rPr lang="fr-CA" dirty="0"/>
              <a:t> </a:t>
            </a:r>
            <a:r>
              <a:rPr lang="fr-CA" dirty="0" err="1"/>
              <a:t>remove</a:t>
            </a:r>
            <a:r>
              <a:rPr lang="fr-CA" dirty="0"/>
              <a:t> </a:t>
            </a:r>
            <a:r>
              <a:rPr lang="fr-CA" dirty="0" err="1"/>
              <a:t>their</a:t>
            </a:r>
            <a:r>
              <a:rPr lang="fr-CA" dirty="0"/>
              <a:t> </a:t>
            </a:r>
            <a:r>
              <a:rPr lang="fr-CA" dirty="0" err="1"/>
              <a:t>broken</a:t>
            </a:r>
            <a:r>
              <a:rPr lang="fr-CA" dirty="0"/>
              <a:t> </a:t>
            </a:r>
            <a:r>
              <a:rPr lang="fr-CA" dirty="0" err="1"/>
              <a:t>scales</a:t>
            </a:r>
            <a:r>
              <a:rPr lang="fr-CA" dirty="0"/>
              <a:t> and clean </a:t>
            </a:r>
            <a:r>
              <a:rPr lang="fr-CA" dirty="0" err="1"/>
              <a:t>their</a:t>
            </a:r>
            <a:r>
              <a:rPr lang="fr-CA" dirty="0"/>
              <a:t> </a:t>
            </a:r>
            <a:r>
              <a:rPr lang="fr-CA" dirty="0" err="1"/>
              <a:t>wounds</a:t>
            </a:r>
            <a:r>
              <a:rPr lang="fr-CA" dirty="0"/>
              <a:t> and </a:t>
            </a:r>
            <a:r>
              <a:rPr lang="fr-CA" dirty="0" err="1"/>
              <a:t>teeth</a:t>
            </a:r>
            <a:r>
              <a:rPr lang="fr-CA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0851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F0BA915D-9EC2-C143-8DE6-E89ADAC13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90" y="1147281"/>
            <a:ext cx="1088381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We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submitted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to the Guinness records, the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candidacy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of a cat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that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purrs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as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loudly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as...</a:t>
            </a:r>
          </a:p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An explosion of a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fireworks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display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An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evening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at the Bell Center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with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Justin Bieber and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his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delirious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fans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The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engine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of a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lawnmower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7170" name="Picture 2" descr="/var/folders/6w/6lxdfq_91bx8vfn4qk_d_p9w0000gn/T/com.microsoft.Powerpoint/WebArchiveCopyPasteTempFiles/quiz12-5.jpg">
            <a:extLst>
              <a:ext uri="{FF2B5EF4-FFF2-40B4-BE49-F238E27FC236}">
                <a16:creationId xmlns:a16="http://schemas.microsoft.com/office/drawing/2014/main" id="{748F4B12-60DD-7242-AAA1-39EC2D081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52" y="4131314"/>
            <a:ext cx="2540000" cy="142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641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04667-8C9D-3044-A5F5-80A5617D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>
                <a:latin typeface="+mn-lt"/>
              </a:rPr>
              <a:t>Answer</a:t>
            </a:r>
            <a:r>
              <a:rPr lang="fr-FR" b="1" dirty="0">
                <a:latin typeface="+mn-lt"/>
              </a:rPr>
              <a:t>: </a:t>
            </a:r>
            <a:r>
              <a:rPr lang="fr-FR" altLang="fr-FR" dirty="0">
                <a:solidFill>
                  <a:srgbClr val="151515"/>
                </a:solidFill>
                <a:latin typeface="+mn-lt"/>
              </a:rPr>
              <a:t>The </a:t>
            </a:r>
            <a:r>
              <a:rPr lang="fr-FR" altLang="fr-FR" dirty="0" err="1">
                <a:solidFill>
                  <a:srgbClr val="151515"/>
                </a:solidFill>
                <a:latin typeface="+mn-lt"/>
              </a:rPr>
              <a:t>engine</a:t>
            </a:r>
            <a:r>
              <a:rPr lang="fr-FR" altLang="fr-FR" dirty="0">
                <a:solidFill>
                  <a:srgbClr val="151515"/>
                </a:solidFill>
                <a:latin typeface="+mn-lt"/>
              </a:rPr>
              <a:t> of a </a:t>
            </a:r>
            <a:r>
              <a:rPr lang="fr-FR" altLang="fr-FR" dirty="0" err="1">
                <a:solidFill>
                  <a:srgbClr val="151515"/>
                </a:solidFill>
                <a:latin typeface="+mn-lt"/>
              </a:rPr>
              <a:t>lawnmower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93BC16-0763-914F-B399-EC323137A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13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CA" dirty="0" err="1"/>
              <a:t>Smokey</a:t>
            </a:r>
            <a:r>
              <a:rPr lang="fr-CA" dirty="0"/>
              <a:t> the </a:t>
            </a:r>
            <a:r>
              <a:rPr lang="fr-CA" dirty="0" err="1"/>
              <a:t>cat’s</a:t>
            </a:r>
            <a:r>
              <a:rPr lang="fr-CA" dirty="0"/>
              <a:t> </a:t>
            </a:r>
            <a:r>
              <a:rPr lang="fr-CA" dirty="0" err="1"/>
              <a:t>purring</a:t>
            </a:r>
            <a:r>
              <a:rPr lang="fr-CA" dirty="0"/>
              <a:t> </a:t>
            </a:r>
            <a:r>
              <a:rPr lang="fr-CA" dirty="0" err="1"/>
              <a:t>reaches</a:t>
            </a:r>
            <a:r>
              <a:rPr lang="fr-CA" dirty="0"/>
              <a:t> 93 </a:t>
            </a:r>
            <a:r>
              <a:rPr lang="fr-CA" dirty="0" err="1"/>
              <a:t>decibels</a:t>
            </a:r>
            <a:r>
              <a:rPr lang="fr-CA" dirty="0"/>
              <a:t>. </a:t>
            </a:r>
          </a:p>
          <a:p>
            <a:pPr marL="0" indent="0">
              <a:buNone/>
            </a:pPr>
            <a:r>
              <a:rPr lang="fr-CA" dirty="0"/>
              <a:t>Photo </a:t>
            </a:r>
            <a:r>
              <a:rPr lang="fr-CA" dirty="0" err="1"/>
              <a:t>from</a:t>
            </a:r>
            <a:r>
              <a:rPr lang="fr-CA" dirty="0"/>
              <a:t> YouTube.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1924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21EAB29A-F930-4541-94CC-009BFD819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375" y="477252"/>
            <a:ext cx="899036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What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is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the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smallest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mammal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in the world?</a:t>
            </a:r>
          </a:p>
          <a:p>
            <a:pPr lvl="0"/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Etruscan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shrew</a:t>
            </a:r>
            <a:endParaRPr lang="fr-FR" altLang="fr-FR" sz="2400" dirty="0">
              <a:solidFill>
                <a:srgbClr val="151515"/>
              </a:solidFill>
              <a:latin typeface="+mn-lt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 dirty="0">
                <a:latin typeface="+mn-lt"/>
              </a:rPr>
              <a:t>Pygmy marmoset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ticulminus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8194" name="Picture 2" descr="/var/folders/6w/6lxdfq_91bx8vfn4qk_d_p9w0000gn/T/com.microsoft.Powerpoint/WebArchiveCopyPasteTempFiles/quiz12-6.jpg">
            <a:extLst>
              <a:ext uri="{FF2B5EF4-FFF2-40B4-BE49-F238E27FC236}">
                <a16:creationId xmlns:a16="http://schemas.microsoft.com/office/drawing/2014/main" id="{5BFDDAEC-1AE5-244C-831B-137F4A548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311" y="3430657"/>
            <a:ext cx="3048000" cy="278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475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BCA99F-F05B-6647-B63A-E73E7472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 err="1">
                <a:latin typeface="+mn-lt"/>
              </a:rPr>
              <a:t>Answer</a:t>
            </a:r>
            <a:r>
              <a:rPr lang="fr-CA" b="1" dirty="0">
                <a:latin typeface="+mn-lt"/>
              </a:rPr>
              <a:t>: </a:t>
            </a:r>
            <a:r>
              <a:rPr lang="fr-FR" altLang="fr-FR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fr-FR" altLang="fr-FR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Etruscan</a:t>
            </a:r>
            <a:r>
              <a:rPr lang="fr-FR" altLang="fr-FR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shrew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839CFB-59E5-6347-9822-EFF6F9837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It </a:t>
            </a:r>
            <a:r>
              <a:rPr lang="fr-CA" dirty="0" err="1"/>
              <a:t>measures</a:t>
            </a:r>
            <a:r>
              <a:rPr lang="fr-CA" dirty="0"/>
              <a:t> 5 cm. </a:t>
            </a:r>
            <a:r>
              <a:rPr lang="fr-CA" dirty="0" err="1"/>
              <a:t>Since</a:t>
            </a:r>
            <a:r>
              <a:rPr lang="fr-CA" dirty="0"/>
              <a:t> </a:t>
            </a:r>
            <a:r>
              <a:rPr lang="fr-CA" dirty="0" err="1"/>
              <a:t>it</a:t>
            </a:r>
            <a:r>
              <a:rPr lang="fr-CA" dirty="0"/>
              <a:t> consumes a lot of </a:t>
            </a:r>
            <a:r>
              <a:rPr lang="fr-CA" dirty="0" err="1"/>
              <a:t>energy</a:t>
            </a:r>
            <a:r>
              <a:rPr lang="fr-CA" dirty="0"/>
              <a:t> to </a:t>
            </a:r>
            <a:r>
              <a:rPr lang="fr-CA" dirty="0" err="1"/>
              <a:t>maintain</a:t>
            </a:r>
            <a:r>
              <a:rPr lang="fr-CA" dirty="0"/>
              <a:t> the </a:t>
            </a:r>
            <a:r>
              <a:rPr lang="fr-CA" dirty="0" err="1"/>
              <a:t>warmth</a:t>
            </a:r>
            <a:r>
              <a:rPr lang="fr-CA" dirty="0"/>
              <a:t> of </a:t>
            </a:r>
            <a:r>
              <a:rPr lang="fr-CA" dirty="0" err="1"/>
              <a:t>its</a:t>
            </a:r>
            <a:r>
              <a:rPr lang="fr-CA" dirty="0"/>
              <a:t> body, the </a:t>
            </a:r>
            <a:r>
              <a:rPr lang="fr-CA" dirty="0" err="1"/>
              <a:t>shrew</a:t>
            </a:r>
            <a:r>
              <a:rPr lang="fr-CA" dirty="0"/>
              <a:t> must </a:t>
            </a:r>
            <a:r>
              <a:rPr lang="fr-CA" dirty="0" err="1"/>
              <a:t>swallow</a:t>
            </a:r>
            <a:r>
              <a:rPr lang="fr-CA" dirty="0"/>
              <a:t> four times </a:t>
            </a:r>
            <a:r>
              <a:rPr lang="fr-CA" dirty="0" err="1"/>
              <a:t>its</a:t>
            </a:r>
            <a:r>
              <a:rPr lang="fr-CA" dirty="0"/>
              <a:t> </a:t>
            </a:r>
            <a:r>
              <a:rPr lang="fr-CA" dirty="0" err="1"/>
              <a:t>weight</a:t>
            </a:r>
            <a:r>
              <a:rPr lang="fr-CA" dirty="0"/>
              <a:t> in </a:t>
            </a:r>
            <a:r>
              <a:rPr lang="fr-CA" dirty="0" err="1"/>
              <a:t>insects</a:t>
            </a:r>
            <a:r>
              <a:rPr lang="fr-CA" dirty="0"/>
              <a:t> </a:t>
            </a:r>
            <a:r>
              <a:rPr lang="fr-CA" dirty="0" err="1"/>
              <a:t>every</a:t>
            </a:r>
            <a:r>
              <a:rPr lang="fr-CA" dirty="0"/>
              <a:t> </a:t>
            </a:r>
            <a:r>
              <a:rPr lang="fr-CA" dirty="0" err="1"/>
              <a:t>day</a:t>
            </a:r>
            <a:r>
              <a:rPr lang="fr-CA" dirty="0"/>
              <a:t>. The </a:t>
            </a:r>
            <a:r>
              <a:rPr lang="fr-CA" dirty="0" err="1"/>
              <a:t>cute</a:t>
            </a:r>
            <a:r>
              <a:rPr lang="fr-CA" dirty="0"/>
              <a:t> marmoset </a:t>
            </a:r>
            <a:r>
              <a:rPr lang="fr-CA" dirty="0" err="1"/>
              <a:t>is</a:t>
            </a:r>
            <a:r>
              <a:rPr lang="fr-CA" dirty="0"/>
              <a:t> the </a:t>
            </a:r>
            <a:r>
              <a:rPr lang="fr-CA" dirty="0" err="1"/>
              <a:t>smallest</a:t>
            </a:r>
            <a:r>
              <a:rPr lang="fr-CA" dirty="0"/>
              <a:t> </a:t>
            </a:r>
            <a:r>
              <a:rPr lang="fr-CA" dirty="0" err="1"/>
              <a:t>monkey</a:t>
            </a:r>
            <a:r>
              <a:rPr lang="fr-CA" dirty="0"/>
              <a:t> (15cm), but </a:t>
            </a:r>
            <a:r>
              <a:rPr lang="fr-CA" dirty="0" err="1"/>
              <a:t>it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</a:t>
            </a:r>
            <a:r>
              <a:rPr lang="fr-CA" dirty="0" err="1"/>
              <a:t>still</a:t>
            </a:r>
            <a:r>
              <a:rPr lang="fr-CA" dirty="0"/>
              <a:t> </a:t>
            </a:r>
            <a:r>
              <a:rPr lang="fr-CA" dirty="0" err="1"/>
              <a:t>bigger</a:t>
            </a:r>
            <a:r>
              <a:rPr lang="fr-CA" dirty="0"/>
              <a:t> </a:t>
            </a:r>
            <a:r>
              <a:rPr lang="fr-CA" dirty="0" err="1"/>
              <a:t>than</a:t>
            </a:r>
            <a:r>
              <a:rPr lang="fr-CA" dirty="0"/>
              <a:t> the </a:t>
            </a:r>
            <a:r>
              <a:rPr lang="fr-CA" dirty="0" err="1"/>
              <a:t>shrew</a:t>
            </a:r>
            <a:r>
              <a:rPr lang="fr-CA" dirty="0"/>
              <a:t>. </a:t>
            </a:r>
            <a:r>
              <a:rPr lang="fr-CA" dirty="0" err="1"/>
              <a:t>Did</a:t>
            </a:r>
            <a:r>
              <a:rPr lang="fr-CA" dirty="0"/>
              <a:t> </a:t>
            </a:r>
            <a:r>
              <a:rPr lang="fr-CA" dirty="0" err="1"/>
              <a:t>you</a:t>
            </a:r>
            <a:r>
              <a:rPr lang="fr-CA" dirty="0"/>
              <a:t> know </a:t>
            </a:r>
            <a:r>
              <a:rPr lang="fr-CA" dirty="0" err="1"/>
              <a:t>that</a:t>
            </a:r>
            <a:r>
              <a:rPr lang="fr-CA" dirty="0"/>
              <a:t> the </a:t>
            </a:r>
            <a:r>
              <a:rPr lang="fr-CA" dirty="0" err="1"/>
              <a:t>smallest</a:t>
            </a:r>
            <a:r>
              <a:rPr lang="fr-CA" dirty="0"/>
              <a:t> </a:t>
            </a:r>
            <a:r>
              <a:rPr lang="fr-CA" dirty="0" err="1"/>
              <a:t>bird</a:t>
            </a:r>
            <a:r>
              <a:rPr lang="fr-CA" dirty="0"/>
              <a:t> in the world, the </a:t>
            </a:r>
            <a:r>
              <a:rPr lang="fr-CA" dirty="0" err="1"/>
              <a:t>Cuban</a:t>
            </a:r>
            <a:r>
              <a:rPr lang="fr-CA" dirty="0"/>
              <a:t> </a:t>
            </a:r>
            <a:r>
              <a:rPr lang="fr-CA" dirty="0" err="1"/>
              <a:t>hummingbird</a:t>
            </a:r>
            <a:r>
              <a:rPr lang="fr-CA" dirty="0"/>
              <a:t> (5cm, 1.6g), </a:t>
            </a:r>
            <a:r>
              <a:rPr lang="fr-CA" dirty="0" err="1"/>
              <a:t>gives</a:t>
            </a:r>
            <a:r>
              <a:rPr lang="fr-CA" dirty="0"/>
              <a:t> </a:t>
            </a:r>
            <a:r>
              <a:rPr lang="fr-CA" dirty="0" err="1"/>
              <a:t>birth</a:t>
            </a:r>
            <a:r>
              <a:rPr lang="fr-CA" dirty="0"/>
              <a:t> to </a:t>
            </a:r>
            <a:r>
              <a:rPr lang="fr-CA" dirty="0" err="1"/>
              <a:t>chicks</a:t>
            </a:r>
            <a:r>
              <a:rPr lang="fr-CA" dirty="0"/>
              <a:t> </a:t>
            </a:r>
            <a:r>
              <a:rPr lang="fr-CA" dirty="0" err="1"/>
              <a:t>that</a:t>
            </a:r>
            <a:r>
              <a:rPr lang="fr-CA" dirty="0"/>
              <a:t> </a:t>
            </a:r>
            <a:r>
              <a:rPr lang="fr-CA" dirty="0" err="1"/>
              <a:t>weigh</a:t>
            </a:r>
            <a:r>
              <a:rPr lang="fr-CA" dirty="0"/>
              <a:t> no more </a:t>
            </a:r>
            <a:r>
              <a:rPr lang="fr-CA" dirty="0" err="1"/>
              <a:t>than</a:t>
            </a:r>
            <a:r>
              <a:rPr lang="fr-CA" dirty="0"/>
              <a:t> a </a:t>
            </a:r>
            <a:r>
              <a:rPr lang="fr-CA" dirty="0" err="1"/>
              <a:t>stamp</a:t>
            </a:r>
            <a:r>
              <a:rPr lang="fr-CA" dirty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0754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26342D59-9F6D-CE40-8D6A-4A938F471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90" y="617568"/>
            <a:ext cx="11077410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Bees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are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accurate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to the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thousandth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of a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millimetre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when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making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their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alveoli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True</a:t>
            </a:r>
            <a:endParaRPr lang="fr-FR" altLang="fr-FR" sz="2400" dirty="0">
              <a:solidFill>
                <a:srgbClr val="151515"/>
              </a:solidFill>
              <a:latin typeface="+mn-lt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False</a:t>
            </a:r>
            <a:br>
              <a:rPr kumimoji="0" lang="fr-FR" altLang="fr-FR" sz="1500" b="0" i="0" u="none" strike="noStrike" cap="none" normalizeH="0" baseline="0" dirty="0">
                <a:ln>
                  <a:noFill/>
                </a:ln>
                <a:solidFill>
                  <a:srgbClr val="15151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fr-FR" altLang="fr-FR" sz="1500" b="0" i="0" u="none" strike="noStrike" cap="none" normalizeH="0" baseline="0" dirty="0">
              <a:ln>
                <a:noFill/>
              </a:ln>
              <a:solidFill>
                <a:srgbClr val="15151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9" name="Picture 3" descr="/var/folders/6w/6lxdfq_91bx8vfn4qk_d_p9w0000gn/T/com.microsoft.Powerpoint/WebArchiveCopyPasteTempFiles/quiz12-7.jpg">
            <a:extLst>
              <a:ext uri="{FF2B5EF4-FFF2-40B4-BE49-F238E27FC236}">
                <a16:creationId xmlns:a16="http://schemas.microsoft.com/office/drawing/2014/main" id="{C6A03610-765A-5A46-BCA0-F02A69CF0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553" y="3411578"/>
            <a:ext cx="3048000" cy="222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720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E93FA7-164F-0046-BC5E-4C175EF56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latin typeface="+mn-lt"/>
              </a:rPr>
              <a:t>Answer</a:t>
            </a:r>
            <a:r>
              <a:rPr lang="fr-FR" dirty="0">
                <a:latin typeface="+mn-lt"/>
              </a:rPr>
              <a:t>: </a:t>
            </a:r>
            <a:r>
              <a:rPr lang="fr-FR" dirty="0" err="1">
                <a:latin typeface="+mn-lt"/>
              </a:rPr>
              <a:t>True</a:t>
            </a:r>
            <a:r>
              <a:rPr lang="fr-FR" dirty="0">
                <a:latin typeface="+mn-lt"/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62D475-C3AB-7B42-9D65-C06BB7323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The </a:t>
            </a:r>
            <a:r>
              <a:rPr lang="fr-CA" dirty="0" err="1"/>
              <a:t>wall</a:t>
            </a:r>
            <a:r>
              <a:rPr lang="fr-CA" dirty="0"/>
              <a:t> </a:t>
            </a:r>
            <a:r>
              <a:rPr lang="fr-CA" dirty="0" err="1"/>
              <a:t>thickness</a:t>
            </a:r>
            <a:r>
              <a:rPr lang="fr-CA" dirty="0"/>
              <a:t> of the </a:t>
            </a:r>
            <a:r>
              <a:rPr lang="fr-CA" dirty="0" err="1"/>
              <a:t>cells</a:t>
            </a:r>
            <a:r>
              <a:rPr lang="fr-CA" dirty="0"/>
              <a:t> varies by a maximum of 0.002 mm! </a:t>
            </a:r>
            <a:r>
              <a:rPr lang="fr-CA" dirty="0" err="1"/>
              <a:t>It's</a:t>
            </a:r>
            <a:r>
              <a:rPr lang="fr-CA" dirty="0"/>
              <a:t> </a:t>
            </a:r>
            <a:r>
              <a:rPr lang="fr-CA" dirty="0" err="1"/>
              <a:t>very</a:t>
            </a:r>
            <a:r>
              <a:rPr lang="fr-CA" dirty="0"/>
              <a:t> </a:t>
            </a:r>
            <a:r>
              <a:rPr lang="fr-CA" dirty="0" err="1"/>
              <a:t>precise</a:t>
            </a:r>
            <a:r>
              <a:rPr lang="fr-CA" dirty="0"/>
              <a:t>! The </a:t>
            </a:r>
            <a:r>
              <a:rPr lang="fr-CA" dirty="0" err="1"/>
              <a:t>honeycomb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an engineering </a:t>
            </a:r>
            <a:r>
              <a:rPr lang="fr-CA" dirty="0" err="1"/>
              <a:t>marvel</a:t>
            </a:r>
            <a:r>
              <a:rPr lang="fr-CA" dirty="0"/>
              <a:t>, </a:t>
            </a:r>
            <a:r>
              <a:rPr lang="fr-CA" dirty="0" err="1"/>
              <a:t>abundantly</a:t>
            </a:r>
            <a:r>
              <a:rPr lang="fr-CA" dirty="0"/>
              <a:t> </a:t>
            </a:r>
            <a:r>
              <a:rPr lang="fr-CA" dirty="0" err="1"/>
              <a:t>copied</a:t>
            </a:r>
            <a:r>
              <a:rPr lang="fr-CA" dirty="0"/>
              <a:t> in the construction </a:t>
            </a:r>
            <a:r>
              <a:rPr lang="fr-CA" dirty="0" err="1"/>
              <a:t>industry</a:t>
            </a:r>
            <a:r>
              <a:rPr lang="fr-CA" dirty="0"/>
              <a:t>. This structure </a:t>
            </a:r>
            <a:r>
              <a:rPr lang="fr-CA" dirty="0" err="1"/>
              <a:t>absorbs</a:t>
            </a:r>
            <a:r>
              <a:rPr lang="fr-CA" dirty="0"/>
              <a:t> </a:t>
            </a:r>
            <a:r>
              <a:rPr lang="fr-CA" dirty="0" err="1"/>
              <a:t>shocks</a:t>
            </a:r>
            <a:r>
              <a:rPr lang="fr-CA" dirty="0"/>
              <a:t> and </a:t>
            </a:r>
            <a:r>
              <a:rPr lang="fr-CA" dirty="0" err="1"/>
              <a:t>resists</a:t>
            </a:r>
            <a:r>
              <a:rPr lang="fr-CA" dirty="0"/>
              <a:t> </a:t>
            </a:r>
            <a:r>
              <a:rPr lang="fr-CA" dirty="0" err="1"/>
              <a:t>deformation</a:t>
            </a:r>
            <a:r>
              <a:rPr lang="fr-CA" dirty="0"/>
              <a:t>. It </a:t>
            </a:r>
            <a:r>
              <a:rPr lang="fr-CA" dirty="0" err="1"/>
              <a:t>provides</a:t>
            </a:r>
            <a:r>
              <a:rPr lang="fr-CA" dirty="0"/>
              <a:t> the </a:t>
            </a:r>
            <a:r>
              <a:rPr lang="fr-CA" dirty="0" err="1"/>
              <a:t>highest</a:t>
            </a:r>
            <a:r>
              <a:rPr lang="fr-CA" dirty="0"/>
              <a:t> </a:t>
            </a:r>
            <a:r>
              <a:rPr lang="fr-CA" dirty="0" err="1"/>
              <a:t>strength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a minimum of </a:t>
            </a:r>
            <a:r>
              <a:rPr lang="fr-CA" dirty="0" err="1"/>
              <a:t>materials</a:t>
            </a:r>
            <a:r>
              <a:rPr lang="fr-CA" dirty="0"/>
              <a:t>. For </a:t>
            </a:r>
            <a:r>
              <a:rPr lang="fr-CA" dirty="0" err="1"/>
              <a:t>example</a:t>
            </a:r>
            <a:r>
              <a:rPr lang="fr-CA" dirty="0"/>
              <a:t>, a </a:t>
            </a:r>
            <a:r>
              <a:rPr lang="fr-CA" dirty="0" err="1"/>
              <a:t>honeycomb</a:t>
            </a:r>
            <a:r>
              <a:rPr lang="fr-CA" dirty="0"/>
              <a:t> made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only</a:t>
            </a:r>
            <a:r>
              <a:rPr lang="fr-CA" dirty="0"/>
              <a:t> 20 g of wax </a:t>
            </a:r>
            <a:r>
              <a:rPr lang="fr-CA" dirty="0" err="1"/>
              <a:t>can</a:t>
            </a:r>
            <a:r>
              <a:rPr lang="fr-CA" dirty="0"/>
              <a:t> </a:t>
            </a:r>
            <a:r>
              <a:rPr lang="fr-CA" dirty="0" err="1"/>
              <a:t>contain</a:t>
            </a:r>
            <a:r>
              <a:rPr lang="fr-CA" dirty="0"/>
              <a:t> 1 kg of </a:t>
            </a:r>
            <a:r>
              <a:rPr lang="fr-CA" dirty="0" err="1"/>
              <a:t>honey</a:t>
            </a:r>
            <a:r>
              <a:rPr lang="fr-CA" dirty="0"/>
              <a:t> (50 times more).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638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8AD162EF-9AF9-F840-8A14-77DDF5E1B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095" y="612073"/>
            <a:ext cx="479272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grow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eyes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as I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get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older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Who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am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I? </a:t>
            </a:r>
          </a:p>
          <a:p>
            <a:pPr lvl="0"/>
            <a:endParaRPr lang="fr-FR" altLang="fr-FR" sz="2400" dirty="0">
              <a:solidFill>
                <a:srgbClr val="151515"/>
              </a:solidFill>
              <a:latin typeface="+mn-lt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Your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grandmother</a:t>
            </a:r>
            <a:endParaRPr lang="fr-FR" altLang="fr-FR" sz="2400" dirty="0">
              <a:solidFill>
                <a:srgbClr val="151515"/>
              </a:solidFill>
              <a:latin typeface="+mn-lt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The mole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scallop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151515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242" name="Picture 2" descr="/var/folders/6w/6lxdfq_91bx8vfn4qk_d_p9w0000gn/T/com.microsoft.Powerpoint/WebArchiveCopyPasteTempFiles/quiz12-8.jpg">
            <a:extLst>
              <a:ext uri="{FF2B5EF4-FFF2-40B4-BE49-F238E27FC236}">
                <a16:creationId xmlns:a16="http://schemas.microsoft.com/office/drawing/2014/main" id="{42803F9F-2346-2645-B747-5C137F307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3254189"/>
            <a:ext cx="3048000" cy="195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719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C599FA-211E-364C-AEE5-EFBC833EB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latin typeface="+mn-lt"/>
              </a:rPr>
              <a:t>Answer</a:t>
            </a:r>
            <a:r>
              <a:rPr lang="fr-FR" dirty="0">
                <a:latin typeface="+mn-lt"/>
              </a:rPr>
              <a:t>: The </a:t>
            </a:r>
            <a:r>
              <a:rPr lang="fr-FR" dirty="0" err="1">
                <a:latin typeface="+mn-lt"/>
              </a:rPr>
              <a:t>scallop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8D759E-6920-1348-87D3-071F3221B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The </a:t>
            </a:r>
            <a:r>
              <a:rPr lang="fr-CA" dirty="0" err="1"/>
              <a:t>scallop</a:t>
            </a:r>
            <a:r>
              <a:rPr lang="fr-CA" dirty="0"/>
              <a:t> has more </a:t>
            </a:r>
            <a:r>
              <a:rPr lang="fr-CA" dirty="0" err="1"/>
              <a:t>than</a:t>
            </a:r>
            <a:r>
              <a:rPr lang="fr-CA" dirty="0"/>
              <a:t> 100 </a:t>
            </a:r>
            <a:r>
              <a:rPr lang="fr-CA" dirty="0" err="1"/>
              <a:t>eyes</a:t>
            </a:r>
            <a:r>
              <a:rPr lang="fr-CA" dirty="0"/>
              <a:t>, and the </a:t>
            </a:r>
            <a:r>
              <a:rPr lang="fr-CA" dirty="0" err="1"/>
              <a:t>older</a:t>
            </a:r>
            <a:r>
              <a:rPr lang="fr-CA" dirty="0"/>
              <a:t> </a:t>
            </a:r>
            <a:r>
              <a:rPr lang="fr-CA" dirty="0" err="1"/>
              <a:t>it</a:t>
            </a:r>
            <a:r>
              <a:rPr lang="fr-CA" dirty="0"/>
              <a:t> </a:t>
            </a:r>
            <a:r>
              <a:rPr lang="fr-CA" dirty="0" err="1"/>
              <a:t>gets</a:t>
            </a:r>
            <a:r>
              <a:rPr lang="fr-CA" dirty="0"/>
              <a:t>, the more </a:t>
            </a:r>
            <a:r>
              <a:rPr lang="fr-CA" dirty="0" err="1"/>
              <a:t>it</a:t>
            </a:r>
            <a:r>
              <a:rPr lang="fr-CA" dirty="0"/>
              <a:t> has! </a:t>
            </a:r>
            <a:r>
              <a:rPr lang="fr-CA" dirty="0" err="1"/>
              <a:t>They</a:t>
            </a:r>
            <a:r>
              <a:rPr lang="fr-CA" dirty="0"/>
              <a:t> are </a:t>
            </a:r>
            <a:r>
              <a:rPr lang="fr-CA" dirty="0" err="1"/>
              <a:t>used</a:t>
            </a:r>
            <a:r>
              <a:rPr lang="fr-CA" dirty="0"/>
              <a:t> to spot </a:t>
            </a:r>
            <a:r>
              <a:rPr lang="fr-CA" dirty="0" err="1"/>
              <a:t>his</a:t>
            </a:r>
            <a:r>
              <a:rPr lang="fr-CA" dirty="0"/>
              <a:t> </a:t>
            </a:r>
            <a:r>
              <a:rPr lang="fr-CA" dirty="0" err="1"/>
              <a:t>sworn</a:t>
            </a:r>
            <a:r>
              <a:rPr lang="fr-CA" dirty="0"/>
              <a:t> </a:t>
            </a:r>
            <a:r>
              <a:rPr lang="fr-CA" dirty="0" err="1"/>
              <a:t>enemy</a:t>
            </a:r>
            <a:r>
              <a:rPr lang="fr-CA" dirty="0"/>
              <a:t>... the </a:t>
            </a:r>
            <a:r>
              <a:rPr lang="fr-CA" dirty="0" err="1"/>
              <a:t>starfish</a:t>
            </a:r>
            <a:r>
              <a:rPr lang="fr-CA" dirty="0"/>
              <a:t>! </a:t>
            </a:r>
          </a:p>
          <a:p>
            <a:pPr marL="0" indent="0">
              <a:buNone/>
            </a:pPr>
            <a:r>
              <a:rPr lang="fr-CA" dirty="0"/>
              <a:t>Photo : </a:t>
            </a:r>
            <a:r>
              <a:rPr lang="fr-CA" dirty="0" err="1"/>
              <a:t>Wikimedia</a:t>
            </a:r>
            <a:r>
              <a:rPr lang="fr-CA" dirty="0"/>
              <a:t> Commons.</a:t>
            </a:r>
            <a:br>
              <a:rPr lang="fr-CA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436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1670B9E8-232A-1449-9026-E2E236F52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8" y="438483"/>
            <a:ext cx="111156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CA" altLang="fr-FR" sz="2400" dirty="0">
                <a:solidFill>
                  <a:srgbClr val="151515"/>
                </a:solidFill>
                <a:latin typeface="+mn-lt"/>
              </a:rPr>
              <a:t>A few weeks after my birth, my body flattens, one of my eyes moves to the other side of my head and my mouth twists. </a:t>
            </a:r>
          </a:p>
          <a:p>
            <a:pPr lvl="0"/>
            <a:r>
              <a:rPr lang="en-CA" altLang="fr-FR" sz="2400" dirty="0">
                <a:solidFill>
                  <a:srgbClr val="151515"/>
                </a:solidFill>
                <a:latin typeface="+mn-lt"/>
              </a:rPr>
              <a:t>Who am I?</a:t>
            </a:r>
          </a:p>
          <a:p>
            <a:pPr lvl="0"/>
            <a:r>
              <a:rPr lang="en-CA" altLang="fr-FR" sz="2400" dirty="0">
                <a:solidFill>
                  <a:srgbClr val="151515"/>
                </a:solidFill>
                <a:latin typeface="+mn-lt"/>
              </a:rPr>
              <a:t>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altLang="fr-FR" sz="2400" dirty="0">
                <a:solidFill>
                  <a:srgbClr val="151515"/>
                </a:solidFill>
                <a:latin typeface="+mn-lt"/>
              </a:rPr>
              <a:t>A sole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altLang="fr-FR" sz="2400" dirty="0">
                <a:solidFill>
                  <a:srgbClr val="151515"/>
                </a:solidFill>
                <a:latin typeface="+mn-lt"/>
              </a:rPr>
              <a:t>An alien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altLang="fr-FR" sz="2400" dirty="0">
                <a:solidFill>
                  <a:srgbClr val="151515"/>
                </a:solidFill>
                <a:latin typeface="+mn-lt"/>
              </a:rPr>
              <a:t>An animal under a steamroller</a:t>
            </a:r>
            <a:endParaRPr kumimoji="0" lang="en-CA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26" name="Picture 2" descr="/var/folders/6w/6lxdfq_91bx8vfn4qk_d_p9w0000gn/T/com.microsoft.Powerpoint/WebArchiveCopyPasteTempFiles/quiz12-0.jpg">
            <a:extLst>
              <a:ext uri="{FF2B5EF4-FFF2-40B4-BE49-F238E27FC236}">
                <a16:creationId xmlns:a16="http://schemas.microsoft.com/office/drawing/2014/main" id="{521BD674-4114-1D4E-8AE9-5A7452EFE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721" y="3430464"/>
            <a:ext cx="3048000" cy="255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334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4C8C777-2AA3-0743-A2E7-63822C5AD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1" y="533867"/>
            <a:ext cx="509671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stegosaurus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'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brain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was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the size of...</a:t>
            </a:r>
          </a:p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bird</a:t>
            </a:r>
            <a:endParaRPr lang="fr-FR" altLang="fr-FR" sz="2400" dirty="0">
              <a:solidFill>
                <a:srgbClr val="151515"/>
              </a:solidFill>
              <a:latin typeface="+mn-lt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nut</a:t>
            </a:r>
            <a:endParaRPr lang="fr-FR" altLang="fr-FR" sz="2400" dirty="0">
              <a:solidFill>
                <a:srgbClr val="151515"/>
              </a:solidFill>
              <a:latin typeface="+mn-lt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small</a:t>
            </a:r>
            <a:r>
              <a:rPr lang="fr-FR" altLang="fr-FR" sz="2400" dirty="0">
                <a:solidFill>
                  <a:srgbClr val="151515"/>
                </a:solidFill>
                <a:latin typeface="+mn-lt"/>
                <a:cs typeface="Arial" panose="020B0604020202020204" pitchFamily="34" charset="0"/>
              </a:rPr>
              <a:t> car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151515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1269" name="Picture 5" descr="/var/folders/6w/6lxdfq_91bx8vfn4qk_d_p9w0000gn/T/com.microsoft.Powerpoint/WebArchiveCopyPasteTempFiles/quiz12-9.jpg">
            <a:extLst>
              <a:ext uri="{FF2B5EF4-FFF2-40B4-BE49-F238E27FC236}">
                <a16:creationId xmlns:a16="http://schemas.microsoft.com/office/drawing/2014/main" id="{9CC15C45-FA96-E64A-B01F-C5D18FBB3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38" y="3533776"/>
            <a:ext cx="30480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14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53CA34-751F-4649-8494-C1527A0E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i="0" u="none" strike="noStrike" dirty="0" err="1">
                <a:solidFill>
                  <a:srgbClr val="151515"/>
                </a:solidFill>
                <a:effectLst/>
                <a:latin typeface="dinregularwebfont"/>
              </a:rPr>
              <a:t>Answer</a:t>
            </a:r>
            <a:r>
              <a:rPr lang="fr-CA" b="1" i="0" u="none" strike="noStrike" dirty="0">
                <a:solidFill>
                  <a:srgbClr val="151515"/>
                </a:solidFill>
                <a:effectLst/>
                <a:latin typeface="dinregularwebfont"/>
              </a:rPr>
              <a:t>: </a:t>
            </a:r>
            <a:r>
              <a:rPr lang="fr-CA" b="0" i="0" u="none" strike="noStrike" dirty="0">
                <a:solidFill>
                  <a:srgbClr val="151515"/>
                </a:solidFill>
                <a:effectLst/>
                <a:latin typeface="dinregularwebfont"/>
              </a:rPr>
              <a:t>a </a:t>
            </a:r>
            <a:r>
              <a:rPr lang="fr-CA" b="0" i="0" u="none" strike="noStrike" dirty="0" err="1">
                <a:solidFill>
                  <a:srgbClr val="151515"/>
                </a:solidFill>
                <a:effectLst/>
                <a:latin typeface="dinregularwebfont"/>
              </a:rPr>
              <a:t>nut</a:t>
            </a:r>
            <a:br>
              <a:rPr lang="fr-CA" b="1" i="0" u="none" strike="noStrike" dirty="0">
                <a:solidFill>
                  <a:srgbClr val="151515"/>
                </a:solidFill>
                <a:effectLst/>
                <a:latin typeface="dinregularwebfont"/>
              </a:rPr>
            </a:b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4FB5AF-275B-FF47-8B48-1DDF07751510}"/>
              </a:ext>
            </a:extLst>
          </p:cNvPr>
          <p:cNvSpPr/>
          <p:nvPr/>
        </p:nvSpPr>
        <p:spPr>
          <a:xfrm>
            <a:off x="838200" y="2207776"/>
            <a:ext cx="10148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>
                <a:solidFill>
                  <a:srgbClr val="151515"/>
                </a:solidFill>
              </a:rPr>
              <a:t>The </a:t>
            </a:r>
            <a:r>
              <a:rPr lang="fr-CA" sz="2400" dirty="0" err="1">
                <a:solidFill>
                  <a:srgbClr val="151515"/>
                </a:solidFill>
              </a:rPr>
              <a:t>relationship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between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brain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weight</a:t>
            </a:r>
            <a:r>
              <a:rPr lang="fr-CA" sz="2400" dirty="0">
                <a:solidFill>
                  <a:srgbClr val="151515"/>
                </a:solidFill>
              </a:rPr>
              <a:t> and body </a:t>
            </a:r>
            <a:r>
              <a:rPr lang="fr-CA" sz="2400" dirty="0" err="1">
                <a:solidFill>
                  <a:srgbClr val="151515"/>
                </a:solidFill>
              </a:rPr>
              <a:t>weight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gives</a:t>
            </a:r>
            <a:r>
              <a:rPr lang="fr-CA" sz="2400" dirty="0">
                <a:solidFill>
                  <a:srgbClr val="151515"/>
                </a:solidFill>
              </a:rPr>
              <a:t> an </a:t>
            </a:r>
            <a:r>
              <a:rPr lang="fr-CA" sz="2400" dirty="0" err="1">
                <a:solidFill>
                  <a:srgbClr val="151515"/>
                </a:solidFill>
              </a:rPr>
              <a:t>idea</a:t>
            </a:r>
            <a:r>
              <a:rPr lang="fr-CA" sz="2400" dirty="0">
                <a:solidFill>
                  <a:srgbClr val="151515"/>
                </a:solidFill>
              </a:rPr>
              <a:t> of an </a:t>
            </a:r>
            <a:r>
              <a:rPr lang="fr-CA" sz="2400" dirty="0" err="1">
                <a:solidFill>
                  <a:srgbClr val="151515"/>
                </a:solidFill>
              </a:rPr>
              <a:t>animal's</a:t>
            </a:r>
            <a:r>
              <a:rPr lang="fr-CA" sz="2400" dirty="0">
                <a:solidFill>
                  <a:srgbClr val="151515"/>
                </a:solidFill>
              </a:rPr>
              <a:t> intelligence. This </a:t>
            </a:r>
            <a:r>
              <a:rPr lang="fr-CA" sz="2400" dirty="0" err="1">
                <a:solidFill>
                  <a:srgbClr val="151515"/>
                </a:solidFill>
              </a:rPr>
              <a:t>is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only</a:t>
            </a:r>
            <a:r>
              <a:rPr lang="fr-CA" sz="2400" dirty="0">
                <a:solidFill>
                  <a:srgbClr val="151515"/>
                </a:solidFill>
              </a:rPr>
              <a:t> one of </a:t>
            </a:r>
            <a:r>
              <a:rPr lang="fr-CA" sz="2400" dirty="0" err="1">
                <a:solidFill>
                  <a:srgbClr val="151515"/>
                </a:solidFill>
              </a:rPr>
              <a:t>many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parameters</a:t>
            </a:r>
            <a:r>
              <a:rPr lang="fr-CA" sz="2400" dirty="0">
                <a:solidFill>
                  <a:srgbClr val="151515"/>
                </a:solidFill>
              </a:rPr>
              <a:t>, but </a:t>
            </a:r>
            <a:r>
              <a:rPr lang="fr-CA" sz="2400" dirty="0" err="1">
                <a:solidFill>
                  <a:srgbClr val="151515"/>
                </a:solidFill>
              </a:rPr>
              <a:t>it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indicates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that</a:t>
            </a:r>
            <a:r>
              <a:rPr lang="fr-CA" sz="2400" dirty="0">
                <a:solidFill>
                  <a:srgbClr val="151515"/>
                </a:solidFill>
              </a:rPr>
              <a:t> the </a:t>
            </a:r>
            <a:r>
              <a:rPr lang="fr-CA" sz="2400" dirty="0" err="1">
                <a:solidFill>
                  <a:srgbClr val="151515"/>
                </a:solidFill>
              </a:rPr>
              <a:t>stegosaurus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was</a:t>
            </a:r>
            <a:r>
              <a:rPr lang="fr-CA" sz="2400" dirty="0">
                <a:solidFill>
                  <a:srgbClr val="151515"/>
                </a:solidFill>
              </a:rPr>
              <a:t> not </a:t>
            </a:r>
            <a:r>
              <a:rPr lang="fr-CA" sz="2400" dirty="0" err="1">
                <a:solidFill>
                  <a:srgbClr val="151515"/>
                </a:solidFill>
              </a:rPr>
              <a:t>very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bright</a:t>
            </a:r>
            <a:r>
              <a:rPr lang="fr-CA" sz="2400" dirty="0">
                <a:solidFill>
                  <a:srgbClr val="151515"/>
                </a:solidFill>
              </a:rPr>
              <a:t>. </a:t>
            </a:r>
            <a:r>
              <a:rPr lang="fr-CA" sz="2400" dirty="0" err="1">
                <a:solidFill>
                  <a:srgbClr val="151515"/>
                </a:solidFill>
              </a:rPr>
              <a:t>According</a:t>
            </a:r>
            <a:r>
              <a:rPr lang="fr-CA" sz="2400" dirty="0">
                <a:solidFill>
                  <a:srgbClr val="151515"/>
                </a:solidFill>
              </a:rPr>
              <a:t> to </a:t>
            </a:r>
            <a:r>
              <a:rPr lang="fr-CA" sz="2400" dirty="0" err="1">
                <a:solidFill>
                  <a:srgbClr val="151515"/>
                </a:solidFill>
              </a:rPr>
              <a:t>paleontologists</a:t>
            </a:r>
            <a:r>
              <a:rPr lang="fr-CA" sz="2400" dirty="0">
                <a:solidFill>
                  <a:srgbClr val="151515"/>
                </a:solidFill>
              </a:rPr>
              <a:t>, one of the </a:t>
            </a:r>
            <a:r>
              <a:rPr lang="fr-CA" sz="2400" dirty="0" err="1">
                <a:solidFill>
                  <a:srgbClr val="151515"/>
                </a:solidFill>
              </a:rPr>
              <a:t>most</a:t>
            </a:r>
            <a:r>
              <a:rPr lang="fr-CA" sz="2400" dirty="0">
                <a:solidFill>
                  <a:srgbClr val="151515"/>
                </a:solidFill>
              </a:rPr>
              <a:t> intelligent </a:t>
            </a:r>
            <a:r>
              <a:rPr lang="fr-CA" sz="2400" dirty="0" err="1">
                <a:solidFill>
                  <a:srgbClr val="151515"/>
                </a:solidFill>
              </a:rPr>
              <a:t>dinos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was</a:t>
            </a:r>
            <a:r>
              <a:rPr lang="fr-CA" sz="2400" dirty="0">
                <a:solidFill>
                  <a:srgbClr val="151515"/>
                </a:solidFill>
              </a:rPr>
              <a:t> the </a:t>
            </a:r>
            <a:r>
              <a:rPr lang="fr-CA" sz="2400" dirty="0" err="1">
                <a:solidFill>
                  <a:srgbClr val="151515"/>
                </a:solidFill>
              </a:rPr>
              <a:t>troodon</a:t>
            </a:r>
            <a:r>
              <a:rPr lang="fr-CA" sz="2400" dirty="0">
                <a:solidFill>
                  <a:srgbClr val="151515"/>
                </a:solidFill>
              </a:rPr>
              <a:t>, a carnivore </a:t>
            </a:r>
            <a:r>
              <a:rPr lang="fr-CA" sz="2400" dirty="0" err="1">
                <a:solidFill>
                  <a:srgbClr val="151515"/>
                </a:solidFill>
              </a:rPr>
              <a:t>whose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brain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was</a:t>
            </a:r>
            <a:r>
              <a:rPr lang="fr-CA" sz="2400" dirty="0">
                <a:solidFill>
                  <a:srgbClr val="151515"/>
                </a:solidFill>
              </a:rPr>
              <a:t> as </a:t>
            </a:r>
            <a:r>
              <a:rPr lang="fr-CA" sz="2400" dirty="0" err="1">
                <a:solidFill>
                  <a:srgbClr val="151515"/>
                </a:solidFill>
              </a:rPr>
              <a:t>big</a:t>
            </a:r>
            <a:r>
              <a:rPr lang="fr-CA" sz="2400" dirty="0">
                <a:solidFill>
                  <a:srgbClr val="151515"/>
                </a:solidFill>
              </a:rPr>
              <a:t> as a 40g </a:t>
            </a:r>
            <a:r>
              <a:rPr lang="fr-CA" sz="2400" dirty="0" err="1">
                <a:solidFill>
                  <a:srgbClr val="151515"/>
                </a:solidFill>
              </a:rPr>
              <a:t>bird</a:t>
            </a:r>
            <a:r>
              <a:rPr lang="fr-CA" sz="2400">
                <a:solidFill>
                  <a:srgbClr val="151515"/>
                </a:solidFill>
              </a:rPr>
              <a:t>.</a:t>
            </a:r>
            <a:br>
              <a:rPr lang="fr-CA" sz="2000" dirty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9046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F59F83-F425-3E43-9FE8-BF4220AD1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i="0" u="none" strike="noStrike" dirty="0" err="1">
                <a:solidFill>
                  <a:srgbClr val="151515"/>
                </a:solidFill>
                <a:effectLst/>
                <a:latin typeface="+mn-lt"/>
              </a:rPr>
              <a:t>Answer</a:t>
            </a:r>
            <a:r>
              <a:rPr lang="fr-CA" b="1" i="0" u="none" strike="noStrike" dirty="0">
                <a:solidFill>
                  <a:srgbClr val="151515"/>
                </a:solidFill>
                <a:effectLst/>
                <a:latin typeface="+mn-lt"/>
              </a:rPr>
              <a:t>: </a:t>
            </a:r>
            <a:r>
              <a:rPr lang="fr-CA" dirty="0">
                <a:solidFill>
                  <a:srgbClr val="151515"/>
                </a:solidFill>
                <a:latin typeface="+mn-lt"/>
              </a:rPr>
              <a:t>A</a:t>
            </a:r>
            <a:r>
              <a:rPr lang="fr-CA" b="0" i="0" u="none" strike="noStrike" dirty="0">
                <a:solidFill>
                  <a:srgbClr val="151515"/>
                </a:solidFill>
                <a:effectLst/>
                <a:latin typeface="+mn-lt"/>
              </a:rPr>
              <a:t> sole</a:t>
            </a:r>
            <a:br>
              <a:rPr lang="fr-CA" b="1" i="0" u="none" strike="noStrike" dirty="0">
                <a:solidFill>
                  <a:srgbClr val="151515"/>
                </a:solidFill>
                <a:effectLst/>
                <a:latin typeface="dinregularwebfont"/>
              </a:rPr>
            </a:b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B09E50-6193-3C47-9D61-A8C531195959}"/>
              </a:ext>
            </a:extLst>
          </p:cNvPr>
          <p:cNvSpPr/>
          <p:nvPr/>
        </p:nvSpPr>
        <p:spPr>
          <a:xfrm>
            <a:off x="1052944" y="2708632"/>
            <a:ext cx="89483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>
                <a:solidFill>
                  <a:srgbClr val="151515"/>
                </a:solidFill>
              </a:rPr>
              <a:t>The </a:t>
            </a:r>
            <a:r>
              <a:rPr lang="fr-CA" sz="2400" dirty="0" err="1">
                <a:solidFill>
                  <a:srgbClr val="151515"/>
                </a:solidFill>
              </a:rPr>
              <a:t>fry</a:t>
            </a:r>
            <a:r>
              <a:rPr lang="fr-CA" sz="2400" dirty="0">
                <a:solidFill>
                  <a:srgbClr val="151515"/>
                </a:solidFill>
              </a:rPr>
              <a:t> (</a:t>
            </a:r>
            <a:r>
              <a:rPr lang="fr-CA" sz="2400" dirty="0" err="1">
                <a:solidFill>
                  <a:srgbClr val="151515"/>
                </a:solidFill>
              </a:rPr>
              <a:t>young</a:t>
            </a:r>
            <a:r>
              <a:rPr lang="fr-CA" sz="2400" dirty="0">
                <a:solidFill>
                  <a:srgbClr val="151515"/>
                </a:solidFill>
              </a:rPr>
              <a:t>) of the sole looks </a:t>
            </a:r>
            <a:r>
              <a:rPr lang="fr-CA" sz="2400" dirty="0" err="1">
                <a:solidFill>
                  <a:srgbClr val="151515"/>
                </a:solidFill>
              </a:rPr>
              <a:t>like</a:t>
            </a:r>
            <a:r>
              <a:rPr lang="fr-CA" sz="2400" dirty="0">
                <a:solidFill>
                  <a:srgbClr val="151515"/>
                </a:solidFill>
              </a:rPr>
              <a:t> a "normal" </a:t>
            </a:r>
            <a:r>
              <a:rPr lang="fr-CA" sz="2400" dirty="0" err="1">
                <a:solidFill>
                  <a:srgbClr val="151515"/>
                </a:solidFill>
              </a:rPr>
              <a:t>fish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before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turning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into</a:t>
            </a:r>
            <a:r>
              <a:rPr lang="fr-CA" sz="2400" dirty="0">
                <a:solidFill>
                  <a:srgbClr val="151515"/>
                </a:solidFill>
              </a:rPr>
              <a:t> a </a:t>
            </a:r>
            <a:r>
              <a:rPr lang="fr-CA" sz="2400" dirty="0" err="1">
                <a:solidFill>
                  <a:srgbClr val="151515"/>
                </a:solidFill>
              </a:rPr>
              <a:t>flatfish</a:t>
            </a:r>
            <a:r>
              <a:rPr lang="fr-CA" sz="2400" dirty="0">
                <a:solidFill>
                  <a:srgbClr val="151515"/>
                </a:solidFill>
              </a:rPr>
              <a:t>. </a:t>
            </a:r>
            <a:r>
              <a:rPr lang="fr-CA" sz="2400" dirty="0" err="1">
                <a:solidFill>
                  <a:srgbClr val="151515"/>
                </a:solidFill>
              </a:rPr>
              <a:t>We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hope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that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this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metamorphosis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is</a:t>
            </a:r>
            <a:r>
              <a:rPr lang="fr-CA" sz="2400" dirty="0">
                <a:solidFill>
                  <a:srgbClr val="151515"/>
                </a:solidFill>
              </a:rPr>
              <a:t> </a:t>
            </a:r>
            <a:r>
              <a:rPr lang="fr-CA" sz="2400" dirty="0" err="1">
                <a:solidFill>
                  <a:srgbClr val="151515"/>
                </a:solidFill>
              </a:rPr>
              <a:t>painless</a:t>
            </a:r>
            <a:r>
              <a:rPr lang="fr-CA" sz="2400" dirty="0">
                <a:solidFill>
                  <a:srgbClr val="151515"/>
                </a:solidFill>
              </a:rPr>
              <a:t>! </a:t>
            </a:r>
            <a:r>
              <a:rPr lang="fr-CA" sz="2400" dirty="0" err="1">
                <a:solidFill>
                  <a:srgbClr val="151515"/>
                </a:solidFill>
              </a:rPr>
              <a:t>Speaking</a:t>
            </a:r>
            <a:r>
              <a:rPr lang="fr-CA" sz="2400" dirty="0">
                <a:solidFill>
                  <a:srgbClr val="151515"/>
                </a:solidFill>
              </a:rPr>
              <a:t> of </a:t>
            </a:r>
            <a:r>
              <a:rPr lang="fr-CA" sz="2400" dirty="0" err="1">
                <a:solidFill>
                  <a:srgbClr val="151515"/>
                </a:solidFill>
              </a:rPr>
              <a:t>flatfish</a:t>
            </a:r>
            <a:r>
              <a:rPr lang="fr-CA" sz="2400" dirty="0">
                <a:solidFill>
                  <a:srgbClr val="151515"/>
                </a:solidFill>
              </a:rPr>
              <a:t>, </a:t>
            </a:r>
            <a:r>
              <a:rPr lang="fr-CA" sz="2400" dirty="0" err="1">
                <a:solidFill>
                  <a:srgbClr val="151515"/>
                </a:solidFill>
              </a:rPr>
              <a:t>two</a:t>
            </a:r>
            <a:r>
              <a:rPr lang="fr-CA" sz="2400" dirty="0">
                <a:solidFill>
                  <a:srgbClr val="151515"/>
                </a:solidFill>
              </a:rPr>
              <a:t> new </a:t>
            </a:r>
            <a:r>
              <a:rPr lang="fr-CA" sz="2400" dirty="0" err="1">
                <a:solidFill>
                  <a:srgbClr val="151515"/>
                </a:solidFill>
              </a:rPr>
              <a:t>species</a:t>
            </a:r>
            <a:r>
              <a:rPr lang="fr-CA" sz="2400" dirty="0">
                <a:solidFill>
                  <a:srgbClr val="151515"/>
                </a:solidFill>
              </a:rPr>
              <a:t> of rays as flat as pancakes have </a:t>
            </a:r>
            <a:r>
              <a:rPr lang="fr-CA" sz="2400" dirty="0" err="1">
                <a:solidFill>
                  <a:srgbClr val="151515"/>
                </a:solidFill>
              </a:rPr>
              <a:t>just</a:t>
            </a:r>
            <a:r>
              <a:rPr lang="fr-CA" sz="2400" dirty="0">
                <a:solidFill>
                  <a:srgbClr val="151515"/>
                </a:solidFill>
              </a:rPr>
              <a:t> been </a:t>
            </a:r>
            <a:r>
              <a:rPr lang="fr-CA" sz="2400" dirty="0" err="1">
                <a:solidFill>
                  <a:srgbClr val="151515"/>
                </a:solidFill>
              </a:rPr>
              <a:t>discovered</a:t>
            </a:r>
            <a:r>
              <a:rPr lang="fr-CA" sz="2400" dirty="0">
                <a:solidFill>
                  <a:srgbClr val="151515"/>
                </a:solidFill>
              </a:rPr>
              <a:t> in the Amazon River.</a:t>
            </a:r>
            <a:endParaRPr lang="fr-CA" sz="2400" b="1" i="0" u="none" strike="noStrike" dirty="0">
              <a:solidFill>
                <a:srgbClr val="151515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927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43F9D067-2C0D-1145-9F76-F93C9B808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159157"/>
            <a:ext cx="89344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How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many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bones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are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there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in a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giraffe's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neck?</a:t>
            </a:r>
          </a:p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None,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because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giraffes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lack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riboflavin</a:t>
            </a:r>
            <a:endParaRPr lang="fr-FR" altLang="fr-FR" sz="2400" dirty="0">
              <a:solidFill>
                <a:srgbClr val="151515"/>
              </a:solidFill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7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54, for maximum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flexibility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/var/folders/6w/6lxdfq_91bx8vfn4qk_d_p9w0000gn/T/com.microsoft.Powerpoint/WebArchiveCopyPasteTempFiles/girafe225.jpg">
            <a:extLst>
              <a:ext uri="{FF2B5EF4-FFF2-40B4-BE49-F238E27FC236}">
                <a16:creationId xmlns:a16="http://schemas.microsoft.com/office/drawing/2014/main" id="{5F9C2D35-4E5C-214E-9C40-6CB8A46EF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568" y="3236648"/>
            <a:ext cx="4393582" cy="3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46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E62992-EA55-2B40-971D-FC5D240F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latin typeface="+mn-lt"/>
              </a:rPr>
              <a:t>Answer</a:t>
            </a:r>
            <a:r>
              <a:rPr lang="fr-FR" dirty="0">
                <a:latin typeface="+mn-lt"/>
              </a:rPr>
              <a:t>: 7 </a:t>
            </a:r>
          </a:p>
        </p:txBody>
      </p:sp>
    </p:spTree>
    <p:extLst>
      <p:ext uri="{BB962C8B-B14F-4D97-AF65-F5344CB8AC3E}">
        <p14:creationId xmlns:p14="http://schemas.microsoft.com/office/powerpoint/2010/main" val="62823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0F1EF7B7-686F-234D-B9AF-17FB73EDC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769" y="920372"/>
            <a:ext cx="826610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Squid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can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swim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15 times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faster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than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a world champion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swimmer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.</a:t>
            </a:r>
          </a:p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True</a:t>
            </a:r>
            <a:endParaRPr lang="fr-FR" altLang="fr-FR" sz="2400" dirty="0">
              <a:solidFill>
                <a:srgbClr val="151515"/>
              </a:solidFill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False</a:t>
            </a:r>
          </a:p>
        </p:txBody>
      </p:sp>
      <p:pic>
        <p:nvPicPr>
          <p:cNvPr id="3074" name="Picture 2" descr="/var/folders/6w/6lxdfq_91bx8vfn4qk_d_p9w0000gn/T/com.microsoft.Powerpoint/WebArchiveCopyPasteTempFiles/quiz12-2.jpg">
            <a:extLst>
              <a:ext uri="{FF2B5EF4-FFF2-40B4-BE49-F238E27FC236}">
                <a16:creationId xmlns:a16="http://schemas.microsoft.com/office/drawing/2014/main" id="{11435946-BF35-7B4F-AA97-08094C5F7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7" y="3387725"/>
            <a:ext cx="4319588" cy="298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27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CE60FE-FD2A-414C-BBA9-289CCA709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latin typeface="+mn-lt"/>
              </a:rPr>
              <a:t>Answer</a:t>
            </a:r>
            <a:r>
              <a:rPr lang="fr-FR" b="1" dirty="0">
                <a:latin typeface="+mn-lt"/>
              </a:rPr>
              <a:t>: </a:t>
            </a:r>
            <a:r>
              <a:rPr lang="fr-FR" dirty="0" err="1">
                <a:latin typeface="+mn-lt"/>
              </a:rPr>
              <a:t>True</a:t>
            </a:r>
            <a:r>
              <a:rPr lang="fr-FR" dirty="0">
                <a:latin typeface="+mn-lt"/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15FF79-971F-F548-96FF-18F9F15FE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Squid</a:t>
            </a:r>
            <a:r>
              <a:rPr lang="fr-CA" dirty="0"/>
              <a:t> </a:t>
            </a:r>
            <a:r>
              <a:rPr lang="fr-CA" dirty="0" err="1"/>
              <a:t>can</a:t>
            </a:r>
            <a:r>
              <a:rPr lang="fr-CA" dirty="0"/>
              <a:t> </a:t>
            </a:r>
            <a:r>
              <a:rPr lang="fr-CA" dirty="0" err="1"/>
              <a:t>swim</a:t>
            </a:r>
            <a:r>
              <a:rPr lang="fr-CA" dirty="0"/>
              <a:t> 15 times </a:t>
            </a:r>
            <a:r>
              <a:rPr lang="fr-CA" dirty="0" err="1"/>
              <a:t>faster</a:t>
            </a:r>
            <a:r>
              <a:rPr lang="fr-CA" dirty="0"/>
              <a:t> </a:t>
            </a:r>
            <a:r>
              <a:rPr lang="fr-CA" dirty="0" err="1"/>
              <a:t>than</a:t>
            </a:r>
            <a:r>
              <a:rPr lang="fr-CA" dirty="0"/>
              <a:t> a world champion </a:t>
            </a:r>
            <a:r>
              <a:rPr lang="fr-CA" dirty="0" err="1"/>
              <a:t>swimmer</a:t>
            </a:r>
            <a:r>
              <a:rPr lang="fr-CA" dirty="0"/>
              <a:t>. </a:t>
            </a:r>
          </a:p>
          <a:p>
            <a:r>
              <a:rPr lang="fr-CA" dirty="0" err="1"/>
              <a:t>Squid</a:t>
            </a:r>
            <a:r>
              <a:rPr lang="fr-CA" dirty="0"/>
              <a:t> </a:t>
            </a:r>
            <a:r>
              <a:rPr lang="fr-CA" dirty="0" err="1"/>
              <a:t>can</a:t>
            </a:r>
            <a:r>
              <a:rPr lang="fr-CA" dirty="0"/>
              <a:t> </a:t>
            </a:r>
            <a:r>
              <a:rPr lang="fr-CA" dirty="0" err="1"/>
              <a:t>swim</a:t>
            </a:r>
            <a:r>
              <a:rPr lang="fr-CA" dirty="0"/>
              <a:t> at 110km/h, </a:t>
            </a:r>
            <a:r>
              <a:rPr lang="fr-CA" dirty="0" err="1"/>
              <a:t>faster</a:t>
            </a:r>
            <a:r>
              <a:rPr lang="fr-CA" dirty="0"/>
              <a:t> </a:t>
            </a:r>
            <a:r>
              <a:rPr lang="fr-CA" dirty="0" err="1"/>
              <a:t>than</a:t>
            </a:r>
            <a:r>
              <a:rPr lang="fr-CA" dirty="0"/>
              <a:t> the speed </a:t>
            </a:r>
            <a:r>
              <a:rPr lang="fr-CA" dirty="0" err="1"/>
              <a:t>allowed</a:t>
            </a:r>
            <a:r>
              <a:rPr lang="fr-CA" dirty="0"/>
              <a:t> on the </a:t>
            </a:r>
            <a:r>
              <a:rPr lang="fr-CA" dirty="0" err="1"/>
              <a:t>highway</a:t>
            </a:r>
            <a:r>
              <a:rPr lang="fr-CA" dirty="0"/>
              <a:t>!</a:t>
            </a:r>
          </a:p>
          <a:p>
            <a:pPr marL="0" indent="0">
              <a:buNone/>
            </a:pPr>
            <a:br>
              <a:rPr lang="fr-CA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740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F0F7F129-ABB2-1A45-89BB-4B7587066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123" y="492036"/>
            <a:ext cx="526977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An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elephant's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trunk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contains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....</a:t>
            </a:r>
          </a:p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More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than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100,000 muscles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A single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powerful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muscle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As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many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muscles as Dr.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Octopus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'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arms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098" name="Picture 2" descr="/var/folders/6w/6lxdfq_91bx8vfn4qk_d_p9w0000gn/T/com.microsoft.Powerpoint/WebArchiveCopyPasteTempFiles/quiz12-3.jpg">
            <a:extLst>
              <a:ext uri="{FF2B5EF4-FFF2-40B4-BE49-F238E27FC236}">
                <a16:creationId xmlns:a16="http://schemas.microsoft.com/office/drawing/2014/main" id="{FFB535BE-7A57-064F-AF77-EAE2189CC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94" y="3868221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672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44DCC-6493-354A-8903-53838238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latin typeface="+mn-lt"/>
              </a:rPr>
              <a:t>Answer</a:t>
            </a:r>
            <a:r>
              <a:rPr lang="fr-FR" b="1" dirty="0">
                <a:latin typeface="+mn-lt"/>
              </a:rPr>
              <a:t>:</a:t>
            </a:r>
            <a:r>
              <a:rPr lang="fr-FR" dirty="0">
                <a:latin typeface="+mn-lt"/>
              </a:rPr>
              <a:t> </a:t>
            </a:r>
            <a:r>
              <a:rPr lang="fr-FR" altLang="fr-FR" dirty="0">
                <a:solidFill>
                  <a:srgbClr val="151515"/>
                </a:solidFill>
                <a:latin typeface="+mn-lt"/>
              </a:rPr>
              <a:t>More </a:t>
            </a:r>
            <a:r>
              <a:rPr lang="fr-FR" altLang="fr-FR" dirty="0" err="1">
                <a:solidFill>
                  <a:srgbClr val="151515"/>
                </a:solidFill>
                <a:latin typeface="+mn-lt"/>
              </a:rPr>
              <a:t>than</a:t>
            </a:r>
            <a:r>
              <a:rPr lang="fr-FR" altLang="fr-FR" dirty="0">
                <a:solidFill>
                  <a:srgbClr val="151515"/>
                </a:solidFill>
                <a:latin typeface="+mn-lt"/>
              </a:rPr>
              <a:t> 100,000 muscles</a:t>
            </a:r>
            <a:endParaRPr lang="fr-FR" dirty="0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990FDB-9F17-2541-8A00-E1FFEF90E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10388"/>
            <a:ext cx="939338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An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elephant's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trunk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contains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more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than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100,000 muscles.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Thanks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to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them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, the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elephant's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trunk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is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strong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and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accurate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. It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can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lift 270 kg! It ends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with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two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appendages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(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fingers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) in the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African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elephant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and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only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one in the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Indian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 </a:t>
            </a:r>
            <a:r>
              <a:rPr lang="fr-FR" altLang="fr-FR" sz="2400" dirty="0" err="1">
                <a:solidFill>
                  <a:srgbClr val="151515"/>
                </a:solidFill>
                <a:latin typeface="+mn-lt"/>
              </a:rPr>
              <a:t>elephant</a:t>
            </a:r>
            <a:r>
              <a:rPr lang="fr-FR" altLang="fr-FR" sz="2400" dirty="0">
                <a:solidFill>
                  <a:srgbClr val="151515"/>
                </a:solidFill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12962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728</Words>
  <Application>Microsoft Macintosh PowerPoint</Application>
  <PresentationFormat>Widescreen</PresentationFormat>
  <Paragraphs>73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dinregularwebfont</vt:lpstr>
      <vt:lpstr>Thème Office</vt:lpstr>
      <vt:lpstr>PowerPoint Presentation</vt:lpstr>
      <vt:lpstr>PowerPoint Presentation</vt:lpstr>
      <vt:lpstr>Answer: A sole </vt:lpstr>
      <vt:lpstr>PowerPoint Presentation</vt:lpstr>
      <vt:lpstr>Answer: 7 </vt:lpstr>
      <vt:lpstr>PowerPoint Presentation</vt:lpstr>
      <vt:lpstr>Answer: True </vt:lpstr>
      <vt:lpstr>PowerPoint Presentation</vt:lpstr>
      <vt:lpstr>Answer: More than 100,000 muscles</vt:lpstr>
      <vt:lpstr>PowerPoint Presentation</vt:lpstr>
      <vt:lpstr>Answer: Take care of their skin </vt:lpstr>
      <vt:lpstr>PowerPoint Presentation</vt:lpstr>
      <vt:lpstr>Answer: The engine of a lawnmower</vt:lpstr>
      <vt:lpstr>PowerPoint Presentation</vt:lpstr>
      <vt:lpstr>Answer: The Etruscan shrew</vt:lpstr>
      <vt:lpstr>PowerPoint Presentation</vt:lpstr>
      <vt:lpstr>Answer: True </vt:lpstr>
      <vt:lpstr>PowerPoint Presentation</vt:lpstr>
      <vt:lpstr>Answer: The scallop</vt:lpstr>
      <vt:lpstr>PowerPoint Presentation</vt:lpstr>
      <vt:lpstr>Answer: a nut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Annie</dc:creator>
  <cp:lastModifiedBy>Noemie Chassé</cp:lastModifiedBy>
  <cp:revision>9</cp:revision>
  <dcterms:created xsi:type="dcterms:W3CDTF">2018-07-17T01:17:33Z</dcterms:created>
  <dcterms:modified xsi:type="dcterms:W3CDTF">2019-10-22T20:35:12Z</dcterms:modified>
</cp:coreProperties>
</file>